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70" r:id="rId3"/>
    <p:sldId id="268" r:id="rId4"/>
    <p:sldId id="271" r:id="rId5"/>
    <p:sldId id="273" r:id="rId6"/>
    <p:sldId id="274" r:id="rId7"/>
    <p:sldId id="27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A854CF-340D-4AE8-AB20-7363BE3DE630}" type="datetimeFigureOut">
              <a:rPr lang="ru-RU" smtClean="0"/>
              <a:pPr/>
              <a:t>01.10.2012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0A1180-09C4-4832-B501-613A17E3AA5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0D1FE-9C94-4875-982F-33F619121414}" type="datetimeFigureOut">
              <a:rPr lang="ru-RU" smtClean="0"/>
              <a:pPr/>
              <a:t>01.10.2012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617F3-500F-40BB-95D7-2514F1B257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0D1FE-9C94-4875-982F-33F619121414}" type="datetimeFigureOut">
              <a:rPr lang="ru-RU" smtClean="0"/>
              <a:pPr/>
              <a:t>01.10.2012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617F3-500F-40BB-95D7-2514F1B257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0D1FE-9C94-4875-982F-33F619121414}" type="datetimeFigureOut">
              <a:rPr lang="ru-RU" smtClean="0"/>
              <a:pPr/>
              <a:t>01.10.2012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617F3-500F-40BB-95D7-2514F1B257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0D1FE-9C94-4875-982F-33F619121414}" type="datetimeFigureOut">
              <a:rPr lang="ru-RU" smtClean="0"/>
              <a:pPr/>
              <a:t>01.10.2012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617F3-500F-40BB-95D7-2514F1B257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0D1FE-9C94-4875-982F-33F619121414}" type="datetimeFigureOut">
              <a:rPr lang="ru-RU" smtClean="0"/>
              <a:pPr/>
              <a:t>01.10.2012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617F3-500F-40BB-95D7-2514F1B257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0D1FE-9C94-4875-982F-33F619121414}" type="datetimeFigureOut">
              <a:rPr lang="ru-RU" smtClean="0"/>
              <a:pPr/>
              <a:t>01.10.2012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617F3-500F-40BB-95D7-2514F1B257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0D1FE-9C94-4875-982F-33F619121414}" type="datetimeFigureOut">
              <a:rPr lang="ru-RU" smtClean="0"/>
              <a:pPr/>
              <a:t>01.10.2012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617F3-500F-40BB-95D7-2514F1B257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0D1FE-9C94-4875-982F-33F619121414}" type="datetimeFigureOut">
              <a:rPr lang="ru-RU" smtClean="0"/>
              <a:pPr/>
              <a:t>01.10.2012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617F3-500F-40BB-95D7-2514F1B257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0D1FE-9C94-4875-982F-33F619121414}" type="datetimeFigureOut">
              <a:rPr lang="ru-RU" smtClean="0"/>
              <a:pPr/>
              <a:t>01.10.2012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617F3-500F-40BB-95D7-2514F1B257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0D1FE-9C94-4875-982F-33F619121414}" type="datetimeFigureOut">
              <a:rPr lang="ru-RU" smtClean="0"/>
              <a:pPr/>
              <a:t>01.10.2012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617F3-500F-40BB-95D7-2514F1B257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0D1FE-9C94-4875-982F-33F619121414}" type="datetimeFigureOut">
              <a:rPr lang="ru-RU" smtClean="0"/>
              <a:pPr/>
              <a:t>01.10.2012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617F3-500F-40BB-95D7-2514F1B257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0D1FE-9C94-4875-982F-33F619121414}" type="datetimeFigureOut">
              <a:rPr lang="ru-RU" smtClean="0"/>
              <a:pPr/>
              <a:t>01.10.2012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617F3-500F-40BB-95D7-2514F1B257F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28596" y="1357298"/>
            <a:ext cx="8358246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3000" b="1" dirty="0" smtClean="0"/>
          </a:p>
          <a:p>
            <a:pPr algn="ctr"/>
            <a:r>
              <a:rPr lang="ru-RU" sz="4400" dirty="0" smtClean="0">
                <a:solidFill>
                  <a:srgbClr val="7030A0"/>
                </a:solidFill>
              </a:rPr>
              <a:t>Контрольные измерительные материалы для апробации</a:t>
            </a:r>
            <a:br>
              <a:rPr lang="ru-RU" sz="4400" dirty="0" smtClean="0">
                <a:solidFill>
                  <a:srgbClr val="7030A0"/>
                </a:solidFill>
              </a:rPr>
            </a:br>
            <a:r>
              <a:rPr lang="ru-RU" sz="4400" dirty="0" smtClean="0">
                <a:solidFill>
                  <a:srgbClr val="7030A0"/>
                </a:solidFill>
              </a:rPr>
              <a:t>экзамена по информатике и ИКТ </a:t>
            </a:r>
            <a:br>
              <a:rPr lang="ru-RU" sz="4400" dirty="0" smtClean="0">
                <a:solidFill>
                  <a:srgbClr val="7030A0"/>
                </a:solidFill>
              </a:rPr>
            </a:br>
            <a:r>
              <a:rPr lang="ru-RU" sz="4400" dirty="0" smtClean="0">
                <a:solidFill>
                  <a:srgbClr val="7030A0"/>
                </a:solidFill>
              </a:rPr>
              <a:t>в компьютерной форме</a:t>
            </a:r>
            <a:endParaRPr lang="ru-RU" sz="3200" b="1" dirty="0" smtClean="0">
              <a:solidFill>
                <a:srgbClr val="7030A0"/>
              </a:solidFill>
            </a:endParaRPr>
          </a:p>
          <a:p>
            <a:pPr algn="ctr"/>
            <a:endParaRPr lang="ru-RU" sz="1600" b="1" dirty="0" smtClean="0">
              <a:solidFill>
                <a:srgbClr val="7030A0"/>
              </a:solidFill>
            </a:endParaRPr>
          </a:p>
          <a:p>
            <a:pPr algn="ctr"/>
            <a:endParaRPr lang="ru-RU" sz="2000" b="1" dirty="0" smtClean="0">
              <a:solidFill>
                <a:srgbClr val="7030A0"/>
              </a:solidFill>
            </a:endParaRPr>
          </a:p>
          <a:p>
            <a:pPr algn="ctr"/>
            <a:endParaRPr lang="ru-RU" sz="2000" b="1" dirty="0" smtClean="0">
              <a:solidFill>
                <a:srgbClr val="7030A0"/>
              </a:solidFill>
            </a:endParaRPr>
          </a:p>
          <a:p>
            <a:pPr algn="ctr"/>
            <a:endParaRPr lang="ru-RU" sz="2000" b="1" dirty="0" smtClean="0">
              <a:solidFill>
                <a:srgbClr val="7030A0"/>
              </a:solidFill>
            </a:endParaRPr>
          </a:p>
          <a:p>
            <a:pPr algn="ctr"/>
            <a:endParaRPr lang="ru-RU" sz="2000" b="1" dirty="0">
              <a:solidFill>
                <a:srgbClr val="7030A0"/>
              </a:solidFill>
            </a:endParaRPr>
          </a:p>
          <a:p>
            <a:pPr algn="ctr"/>
            <a:r>
              <a:rPr lang="ru-RU" sz="2000" b="1" dirty="0" smtClean="0">
                <a:solidFill>
                  <a:srgbClr val="7030A0"/>
                </a:solidFill>
              </a:rPr>
              <a:t>2 октября 2012 года</a:t>
            </a:r>
            <a:endParaRPr lang="ru-RU" sz="2000" b="1" dirty="0" smtClean="0">
              <a:solidFill>
                <a:srgbClr val="7030A0"/>
              </a:solidFill>
            </a:endParaRPr>
          </a:p>
        </p:txBody>
      </p:sp>
      <p:pic>
        <p:nvPicPr>
          <p:cNvPr id="2" name="Picture 2" descr="\\192.168.0.50\files\Кузько А.Ю\фоно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44001" cy="9286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\\192.168.0.50\files\Кузько А.Ю\фоно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44001" cy="928670"/>
          </a:xfrm>
          <a:prstGeom prst="rect">
            <a:avLst/>
          </a:prstGeom>
          <a:noFill/>
        </p:spPr>
      </p:pic>
      <p:sp>
        <p:nvSpPr>
          <p:cNvPr id="4" name="Заголовок 1"/>
          <p:cNvSpPr>
            <a:spLocks noGrp="1"/>
          </p:cNvSpPr>
          <p:nvPr>
            <p:ph type="ctrTitle"/>
          </p:nvPr>
        </p:nvSpPr>
        <p:spPr>
          <a:xfrm>
            <a:off x="1214414" y="2857496"/>
            <a:ext cx="7715304" cy="830997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lIns="144000">
            <a:spAutoFit/>
          </a:bodyPr>
          <a:lstStyle/>
          <a:p>
            <a:pPr marL="576000" indent="-457200" algn="l">
              <a:buFont typeface="Wingdings" pitchFamily="2" charset="2"/>
              <a:buChar char="§"/>
            </a:pPr>
            <a:r>
              <a:rPr lang="ru-RU" sz="2400" dirty="0" smtClean="0"/>
              <a:t>Преемственность по отношению к традиционному экзамену</a:t>
            </a:r>
            <a:endParaRPr lang="ru-RU" sz="2400" dirty="0"/>
          </a:p>
        </p:txBody>
      </p:sp>
      <p:sp>
        <p:nvSpPr>
          <p:cNvPr id="5" name="Подзаголовок 3"/>
          <p:cNvSpPr>
            <a:spLocks noGrp="1"/>
          </p:cNvSpPr>
          <p:nvPr>
            <p:ph type="subTitle" idx="1"/>
          </p:nvPr>
        </p:nvSpPr>
        <p:spPr>
          <a:xfrm>
            <a:off x="3286116" y="5572140"/>
            <a:ext cx="5643570" cy="107157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1800" i="1" dirty="0" smtClean="0">
                <a:solidFill>
                  <a:schemeClr val="bg1"/>
                </a:solidFill>
              </a:rPr>
              <a:t>Спецификация и демо-версия апробации размещены на сайте</a:t>
            </a:r>
            <a:r>
              <a:rPr lang="en-US" sz="1800" i="1" dirty="0" smtClean="0">
                <a:solidFill>
                  <a:schemeClr val="bg1"/>
                </a:solidFill>
              </a:rPr>
              <a:t> </a:t>
            </a:r>
            <a:r>
              <a:rPr lang="ru-RU" sz="1800" i="1" dirty="0" smtClean="0">
                <a:solidFill>
                  <a:schemeClr val="bg1"/>
                </a:solidFill>
              </a:rPr>
              <a:t>ФИПИ </a:t>
            </a:r>
            <a:endParaRPr lang="en-US" sz="1800" i="1" dirty="0" smtClean="0">
              <a:solidFill>
                <a:schemeClr val="bg1"/>
              </a:solidFill>
            </a:endParaRPr>
          </a:p>
          <a:p>
            <a:r>
              <a:rPr lang="en-US" sz="28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www.fipi.ru</a:t>
            </a:r>
            <a:endParaRPr lang="ru-RU" sz="2800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1800" dirty="0" smtClean="0">
              <a:solidFill>
                <a:schemeClr val="bg1"/>
              </a:solidFill>
            </a:endParaRPr>
          </a:p>
          <a:p>
            <a:endParaRPr lang="ru-RU" sz="18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7158" y="1285860"/>
            <a:ext cx="85011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</a:rPr>
              <a:t>Особенности КИМ для  апробации</a:t>
            </a:r>
          </a:p>
          <a:p>
            <a:pPr algn="ctr"/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</a:rPr>
              <a:t>экзамена в компьютерной форме</a:t>
            </a:r>
            <a:endParaRPr lang="ru-RU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7030A0"/>
              </a:solidFill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1214414" y="4000504"/>
            <a:ext cx="7715304" cy="120032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144000" tIns="45720" rIns="91440" bIns="45720" rtlCol="0" anchor="ctr">
            <a:spAutoFit/>
          </a:bodyPr>
          <a:lstStyle/>
          <a:p>
            <a:pPr marL="5760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Оценивание сформированности умений в области информатики и ИКТ с использованием заданий,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выполняемых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 компьютере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\\192.168.0.50\files\Кузько А.Ю\фоно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44001" cy="92867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428596" y="1285860"/>
            <a:ext cx="8501122" cy="13780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320"/>
              </a:lnSpc>
            </a:pPr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Структура КИМ апробации компьютерного экзамена  в сравнении с традиционным </a:t>
            </a:r>
            <a:endParaRPr lang="ru-RU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28596" y="3786190"/>
          <a:ext cx="8358247" cy="26993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4512"/>
                <a:gridCol w="1285884"/>
                <a:gridCol w="1714512"/>
                <a:gridCol w="1714512"/>
                <a:gridCol w="1928827"/>
              </a:tblGrid>
              <a:tr h="868953"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Часть  1 (А)</a:t>
                      </a:r>
                    </a:p>
                    <a:p>
                      <a:pPr algn="ctr"/>
                      <a:r>
                        <a:rPr lang="ru-RU" sz="1600" i="1" dirty="0" smtClean="0"/>
                        <a:t>выбор ответа</a:t>
                      </a:r>
                      <a:endParaRPr lang="ru-RU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Часть 2 (В)</a:t>
                      </a:r>
                    </a:p>
                    <a:p>
                      <a:pPr algn="ctr"/>
                      <a:r>
                        <a:rPr lang="ru-RU" sz="1600" i="1" dirty="0" smtClean="0"/>
                        <a:t>краткий</a:t>
                      </a:r>
                      <a:r>
                        <a:rPr lang="ru-RU" sz="1600" i="1" baseline="0" dirty="0" smtClean="0"/>
                        <a:t> </a:t>
                      </a:r>
                    </a:p>
                    <a:p>
                      <a:pPr algn="ctr"/>
                      <a:r>
                        <a:rPr lang="ru-RU" sz="1600" i="1" baseline="0" dirty="0" smtClean="0"/>
                        <a:t>ответ</a:t>
                      </a:r>
                      <a:endParaRPr lang="ru-RU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Часть  3 (С)</a:t>
                      </a:r>
                    </a:p>
                    <a:p>
                      <a:pPr algn="ctr"/>
                      <a:r>
                        <a:rPr lang="ru-RU" sz="1600" i="1" dirty="0" smtClean="0"/>
                        <a:t>развернутый  ответ</a:t>
                      </a:r>
                      <a:endParaRPr lang="ru-RU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Всего заданий</a:t>
                      </a:r>
                      <a:endParaRPr lang="ru-RU" sz="1600" dirty="0"/>
                    </a:p>
                  </a:txBody>
                  <a:tcPr/>
                </a:tc>
              </a:tr>
              <a:tr h="70401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Традиционный </a:t>
                      </a:r>
                    </a:p>
                    <a:p>
                      <a:pPr algn="ctr"/>
                      <a:r>
                        <a:rPr lang="ru-RU" sz="1600" dirty="0" smtClean="0"/>
                        <a:t>экзамен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 13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15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4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32</a:t>
                      </a:r>
                      <a:endParaRPr lang="ru-RU" sz="1600" dirty="0"/>
                    </a:p>
                  </a:txBody>
                  <a:tcPr anchor="ctr"/>
                </a:tc>
              </a:tr>
              <a:tr h="112642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Апробация</a:t>
                      </a:r>
                    </a:p>
                    <a:p>
                      <a:pPr algn="ctr"/>
                      <a:r>
                        <a:rPr lang="ru-RU" sz="1600" dirty="0" smtClean="0"/>
                        <a:t>компьютерного</a:t>
                      </a:r>
                    </a:p>
                    <a:p>
                      <a:pPr algn="ctr"/>
                      <a:r>
                        <a:rPr lang="ru-RU" sz="1600" dirty="0" smtClean="0"/>
                        <a:t>экзамена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10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18</a:t>
                      </a:r>
                    </a:p>
                    <a:p>
                      <a:pPr algn="ctr"/>
                      <a:r>
                        <a:rPr lang="ru-RU" sz="1600" i="1" baseline="0" dirty="0" smtClean="0"/>
                        <a:t>7 </a:t>
                      </a:r>
                      <a:r>
                        <a:rPr lang="ru-RU" sz="1600" i="1" baseline="0" dirty="0" smtClean="0"/>
                        <a:t>компьютерных</a:t>
                      </a:r>
                      <a:endParaRPr lang="ru-RU" sz="16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4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i="1" dirty="0" smtClean="0"/>
                        <a:t>4 компьютерных</a:t>
                      </a:r>
                      <a:endParaRPr lang="ru-RU" sz="1600" i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32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i="1" baseline="0" dirty="0" smtClean="0"/>
                        <a:t>11 компьютерных</a:t>
                      </a:r>
                      <a:endParaRPr lang="ru-RU" sz="1600" i="1" dirty="0" smtClean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500166" y="2786058"/>
            <a:ext cx="6215106" cy="71438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85000" lnSpcReduction="20000"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Распределение заданий по частям экзаменационной работы</a:t>
            </a:r>
          </a:p>
          <a:p>
            <a:endParaRPr lang="ru-RU" sz="2000" dirty="0" smtClean="0">
              <a:solidFill>
                <a:schemeClr val="bg1"/>
              </a:solidFill>
            </a:endParaRPr>
          </a:p>
          <a:p>
            <a:endParaRPr lang="ru-RU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\\192.168.0.50\files\Кузько А.Ю\фоно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44001" cy="928670"/>
          </a:xfrm>
          <a:prstGeom prst="rect">
            <a:avLst/>
          </a:prstGeom>
          <a:noFill/>
        </p:spPr>
      </p:pic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85720" y="2714621"/>
          <a:ext cx="8643998" cy="36433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1570"/>
                <a:gridCol w="4357718"/>
                <a:gridCol w="1428760"/>
                <a:gridCol w="1785950"/>
              </a:tblGrid>
              <a:tr h="692393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Номер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Проверяемые</a:t>
                      </a:r>
                    </a:p>
                    <a:p>
                      <a:pPr algn="ctr"/>
                      <a:r>
                        <a:rPr lang="ru-RU" sz="16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элементы содержания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Уровень </a:t>
                      </a:r>
                      <a:endParaRPr lang="en-US" sz="1600" dirty="0" smtClean="0"/>
                    </a:p>
                    <a:p>
                      <a:pPr algn="ctr"/>
                      <a:r>
                        <a:rPr lang="ru-RU" sz="1600" dirty="0" smtClean="0"/>
                        <a:t>Сложности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Максимальный балл</a:t>
                      </a:r>
                      <a:endParaRPr lang="ru-RU" sz="1600" dirty="0"/>
                    </a:p>
                  </a:txBody>
                  <a:tcPr/>
                </a:tc>
              </a:tr>
              <a:tr h="69756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B12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Умение производить простые</a:t>
                      </a: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вычисления в электронных</a:t>
                      </a: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(динамических) таблицах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Базовый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</a:t>
                      </a:r>
                      <a:endParaRPr lang="ru-RU" sz="1400" dirty="0"/>
                    </a:p>
                  </a:txBody>
                  <a:tcPr anchor="ctr"/>
                </a:tc>
              </a:tr>
              <a:tr h="68972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B13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Умение производить вычисления с использованием суперпозиции функций 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 электронных 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таблицах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Базовый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</a:t>
                      </a:r>
                      <a:endParaRPr lang="ru-RU" sz="1400" dirty="0"/>
                    </a:p>
                  </a:txBody>
                  <a:tcPr anchor="ctr"/>
                </a:tc>
              </a:tr>
              <a:tr h="70661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B1</a:t>
                      </a:r>
                      <a:r>
                        <a:rPr lang="ru-RU" sz="1400" dirty="0" smtClean="0"/>
                        <a:t>4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Умение конструировать формулы в электронных таблицах с 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использованием логических 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операций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Базовый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</a:t>
                      </a:r>
                      <a:endParaRPr lang="ru-RU" sz="1400" dirty="0"/>
                    </a:p>
                  </a:txBody>
                  <a:tcPr anchor="ctr"/>
                </a:tc>
              </a:tr>
              <a:tr h="85704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B1</a:t>
                      </a:r>
                      <a:r>
                        <a:rPr lang="ru-RU" sz="1400" dirty="0" smtClean="0"/>
                        <a:t>5</a:t>
                      </a:r>
                    </a:p>
                    <a:p>
                      <a:pPr algn="ctr"/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Умение использовать абсолютную и относительную адресацию в 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электронной таблице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Высокий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</a:t>
                      </a:r>
                      <a:endParaRPr lang="ru-RU" sz="14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357158" y="1214422"/>
            <a:ext cx="85011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</a:rPr>
              <a:t>Задания с кратким ответом, работа с электронными таблицами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\\192.168.0.50\files\Кузько А.Ю\фоно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44001" cy="928670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357158" y="1214422"/>
            <a:ext cx="85011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</a:rPr>
              <a:t>Задания с кратким ответом, работа </a:t>
            </a:r>
          </a:p>
          <a:p>
            <a:pPr algn="ctr"/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</a:rPr>
              <a:t>с текстовым документом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85720" y="2714620"/>
          <a:ext cx="8643998" cy="34766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7758"/>
                <a:gridCol w="3668588"/>
                <a:gridCol w="1928826"/>
                <a:gridCol w="1928826"/>
              </a:tblGrid>
              <a:tr h="71438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Номер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Проверяемые</a:t>
                      </a:r>
                    </a:p>
                    <a:p>
                      <a:pPr algn="ctr"/>
                      <a:r>
                        <a:rPr lang="ru-RU" sz="16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элементы содержания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Уровень </a:t>
                      </a:r>
                      <a:endParaRPr lang="en-US" sz="1600" dirty="0" smtClean="0"/>
                    </a:p>
                    <a:p>
                      <a:pPr algn="ctr"/>
                      <a:r>
                        <a:rPr lang="ru-RU" sz="1600" dirty="0" smtClean="0"/>
                        <a:t>Сложности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Максимальный балл</a:t>
                      </a:r>
                      <a:endParaRPr lang="ru-RU" sz="1600" dirty="0"/>
                    </a:p>
                  </a:txBody>
                  <a:tcPr/>
                </a:tc>
              </a:tr>
              <a:tr h="85725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B1</a:t>
                      </a:r>
                      <a:r>
                        <a:rPr lang="ru-RU" sz="1400" dirty="0" smtClean="0"/>
                        <a:t>6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Умение выполнить поиск вхождения подстроки в текстовом документе средствами текстового процессора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Базовый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</a:t>
                      </a:r>
                      <a:endParaRPr lang="ru-RU" sz="1400" dirty="0"/>
                    </a:p>
                  </a:txBody>
                  <a:tcPr anchor="ctr"/>
                </a:tc>
              </a:tr>
              <a:tr h="95250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B1</a:t>
                      </a:r>
                      <a:r>
                        <a:rPr lang="ru-RU" sz="1400" dirty="0" smtClean="0"/>
                        <a:t>7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Умение выполнить поиск информации в текстовом документе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Базовый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</a:t>
                      </a:r>
                      <a:endParaRPr lang="ru-RU" sz="1400" dirty="0"/>
                    </a:p>
                  </a:txBody>
                  <a:tcPr anchor="ctr"/>
                </a:tc>
              </a:tr>
              <a:tr h="95250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B1</a:t>
                      </a:r>
                      <a:r>
                        <a:rPr lang="ru-RU" sz="1400" dirty="0" smtClean="0"/>
                        <a:t>8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Умение выполнить поиск и анализ информации по тематике курса информатики в текстовом документе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Высокий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</a:t>
                      </a:r>
                      <a:endParaRPr lang="ru-RU" sz="14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\\192.168.0.50\files\Кузько А.Ю\фоно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44001" cy="928670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357158" y="1214422"/>
            <a:ext cx="85011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</a:rPr>
              <a:t>Задания с развернутым ответом,             алгоритмизация и </a:t>
            </a:r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</a:rPr>
              <a:t>программирование</a:t>
            </a:r>
            <a:endParaRPr lang="ru-RU" sz="36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7030A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85720" y="2714621"/>
          <a:ext cx="8643998" cy="36433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0132"/>
                <a:gridCol w="4500594"/>
                <a:gridCol w="1357322"/>
                <a:gridCol w="1785950"/>
              </a:tblGrid>
              <a:tr h="692393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Номер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Проверяемые</a:t>
                      </a:r>
                    </a:p>
                    <a:p>
                      <a:pPr algn="ctr"/>
                      <a:r>
                        <a:rPr lang="ru-RU" sz="16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элементы содержания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Уровень </a:t>
                      </a:r>
                      <a:endParaRPr lang="en-US" sz="1600" dirty="0" smtClean="0"/>
                    </a:p>
                    <a:p>
                      <a:pPr algn="ctr"/>
                      <a:r>
                        <a:rPr lang="ru-RU" sz="1600" dirty="0" smtClean="0"/>
                        <a:t>Сложности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Максимальный балл</a:t>
                      </a:r>
                      <a:endParaRPr lang="ru-RU" sz="1600" dirty="0"/>
                    </a:p>
                  </a:txBody>
                  <a:tcPr/>
                </a:tc>
              </a:tr>
              <a:tr h="69756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С</a:t>
                      </a:r>
                      <a:r>
                        <a:rPr lang="en-US" sz="1400" dirty="0" smtClean="0"/>
                        <a:t>1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Умение составить и отладить небольшую программу обработки 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целочисленных данных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Повышенный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</a:t>
                      </a:r>
                      <a:endParaRPr lang="ru-RU" sz="1400" dirty="0"/>
                    </a:p>
                  </a:txBody>
                  <a:tcPr anchor="ctr"/>
                </a:tc>
              </a:tr>
              <a:tr h="68972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С2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Умение составить и отладить программу обработки одномерного массива данных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Повышенный</a:t>
                      </a:r>
                      <a:endParaRPr lang="ru-RU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</a:t>
                      </a:r>
                      <a:endParaRPr lang="ru-RU" sz="1400" dirty="0"/>
                    </a:p>
                  </a:txBody>
                  <a:tcPr anchor="ctr"/>
                </a:tc>
              </a:tr>
              <a:tr h="70661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С3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Умение составить и отладить программу проверки принадлежности 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точек заданной 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области на плоскости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Высокий</a:t>
                      </a:r>
                      <a:endParaRPr lang="ru-RU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</a:t>
                      </a:r>
                      <a:endParaRPr lang="ru-RU" sz="1400" dirty="0"/>
                    </a:p>
                  </a:txBody>
                  <a:tcPr anchor="ctr"/>
                </a:tc>
              </a:tr>
              <a:tr h="85704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С4</a:t>
                      </a:r>
                      <a:endParaRPr lang="ru-RU" sz="1400" dirty="0" smtClean="0"/>
                    </a:p>
                    <a:p>
                      <a:pPr algn="ctr"/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Умение создавать собственные 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программы</a:t>
                      </a:r>
                    </a:p>
                    <a:p>
                      <a:pPr algn="ctr"/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(30–50 строк) для решения задач средней сложности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Высокий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</a:t>
                      </a:r>
                      <a:endParaRPr lang="ru-RU" sz="14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\\192.168.0.50\files\Кузько А.Ю\фоно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44001" cy="92867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785786" y="2928935"/>
            <a:ext cx="792961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7030A0"/>
                </a:solidFill>
              </a:rPr>
              <a:t>СПАСИБО ЗА ВНИМАНИЕ!</a:t>
            </a:r>
          </a:p>
          <a:p>
            <a:pPr algn="ctr"/>
            <a:endParaRPr lang="ru-RU" sz="4800" b="1" dirty="0" smtClean="0">
              <a:solidFill>
                <a:srgbClr val="7030A0"/>
              </a:solidFill>
            </a:endParaRPr>
          </a:p>
          <a:p>
            <a:pPr algn="ctr"/>
            <a:r>
              <a:rPr lang="ru-RU" sz="2800" b="1" dirty="0" smtClean="0">
                <a:solidFill>
                  <a:srgbClr val="7030A0"/>
                </a:solidFill>
              </a:rPr>
              <a:t>Кузько </a:t>
            </a:r>
            <a:r>
              <a:rPr lang="ru-RU" sz="2800" b="1" dirty="0" smtClean="0">
                <a:solidFill>
                  <a:srgbClr val="7030A0"/>
                </a:solidFill>
              </a:rPr>
              <a:t>Алексей </a:t>
            </a:r>
            <a:r>
              <a:rPr lang="ru-RU" sz="2800" b="1" dirty="0" smtClean="0">
                <a:solidFill>
                  <a:srgbClr val="7030A0"/>
                </a:solidFill>
              </a:rPr>
              <a:t>Юрьевич</a:t>
            </a:r>
          </a:p>
          <a:p>
            <a:pPr algn="ctr"/>
            <a:endParaRPr lang="ru-RU" sz="2800" b="1" dirty="0" smtClean="0">
              <a:solidFill>
                <a:srgbClr val="7030A0"/>
              </a:solidFill>
            </a:endParaRPr>
          </a:p>
          <a:p>
            <a:pPr algn="ctr"/>
            <a:r>
              <a:rPr lang="ru-RU" sz="2400" dirty="0" smtClean="0">
                <a:solidFill>
                  <a:srgbClr val="7030A0"/>
                </a:solidFill>
              </a:rPr>
              <a:t>				</a:t>
            </a:r>
            <a:r>
              <a:rPr lang="en-US" sz="2400" dirty="0" smtClean="0">
                <a:solidFill>
                  <a:srgbClr val="7030A0"/>
                </a:solidFill>
              </a:rPr>
              <a:t>E-mail</a:t>
            </a:r>
            <a:r>
              <a:rPr lang="en-US" sz="2400" dirty="0" smtClean="0">
                <a:solidFill>
                  <a:srgbClr val="7030A0"/>
                </a:solidFill>
              </a:rPr>
              <a:t>: </a:t>
            </a:r>
            <a:r>
              <a:rPr lang="en-US" sz="2400" u="sng" dirty="0" smtClean="0">
                <a:solidFill>
                  <a:srgbClr val="7030A0"/>
                </a:solidFill>
              </a:rPr>
              <a:t>rcoi28-1@yandex.ru</a:t>
            </a:r>
            <a:endParaRPr lang="ru-RU" sz="2400" u="sng" dirty="0" smtClean="0">
              <a:solidFill>
                <a:srgbClr val="7030A0"/>
              </a:solidFill>
            </a:endParaRPr>
          </a:p>
          <a:p>
            <a:pPr algn="ctr"/>
            <a:r>
              <a:rPr lang="ru-RU" sz="2400" dirty="0" smtClean="0">
                <a:solidFill>
                  <a:srgbClr val="7030A0"/>
                </a:solidFill>
              </a:rPr>
              <a:t>				тел </a:t>
            </a:r>
            <a:r>
              <a:rPr lang="ru-RU" sz="2400" dirty="0" smtClean="0">
                <a:solidFill>
                  <a:srgbClr val="7030A0"/>
                </a:solidFill>
              </a:rPr>
              <a:t>(раб.) - 8(4162)51-44-45</a:t>
            </a:r>
          </a:p>
          <a:p>
            <a:pPr algn="ctr"/>
            <a:r>
              <a:rPr lang="ru-RU" sz="2400" dirty="0" smtClean="0">
                <a:solidFill>
                  <a:srgbClr val="7030A0"/>
                </a:solidFill>
              </a:rPr>
              <a:t>				тел </a:t>
            </a:r>
            <a:r>
              <a:rPr lang="ru-RU" sz="2400" dirty="0" smtClean="0">
                <a:solidFill>
                  <a:srgbClr val="7030A0"/>
                </a:solidFill>
              </a:rPr>
              <a:t>(сот.) – 8(963)80-55-346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276</TotalTime>
  <Words>311</Words>
  <Application>Microsoft Office PowerPoint</Application>
  <PresentationFormat>Экран (4:3)</PresentationFormat>
  <Paragraphs>114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Преемственность по отношению к традиционному экзамену</vt:lpstr>
      <vt:lpstr>Слайд 3</vt:lpstr>
      <vt:lpstr>Слайд 4</vt:lpstr>
      <vt:lpstr>Слайд 5</vt:lpstr>
      <vt:lpstr>Слайд 6</vt:lpstr>
      <vt:lpstr>Слайд 7</vt:lpstr>
    </vt:vector>
  </TitlesOfParts>
  <Company>IRO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VERIFIKATOR-EGE-1</dc:creator>
  <cp:lastModifiedBy>VERIFIKATOR-EGE-1</cp:lastModifiedBy>
  <cp:revision>36</cp:revision>
  <dcterms:created xsi:type="dcterms:W3CDTF">2012-03-27T06:19:58Z</dcterms:created>
  <dcterms:modified xsi:type="dcterms:W3CDTF">2012-10-01T03:29:17Z</dcterms:modified>
</cp:coreProperties>
</file>