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854CF-340D-4AE8-AB20-7363BE3DE63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A1180-09C4-4832-B501-613A17E3A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6832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773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077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426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772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993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431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КИМ персональные с ФИО и номером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1605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3015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287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851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190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4294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1274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9823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556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8491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68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25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663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272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2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0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4280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9B9E-FC4D-467E-B330-09DD1AB48E1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39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D1FE-9C94-4875-982F-33F619121414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17F3-500F-40BB-95D7-2514F1B25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D1FE-9C94-4875-982F-33F619121414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17F3-500F-40BB-95D7-2514F1B25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D1FE-9C94-4875-982F-33F619121414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17F3-500F-40BB-95D7-2514F1B25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D1FE-9C94-4875-982F-33F619121414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17F3-500F-40BB-95D7-2514F1B25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D1FE-9C94-4875-982F-33F619121414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17F3-500F-40BB-95D7-2514F1B25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D1FE-9C94-4875-982F-33F619121414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17F3-500F-40BB-95D7-2514F1B25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D1FE-9C94-4875-982F-33F619121414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17F3-500F-40BB-95D7-2514F1B25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D1FE-9C94-4875-982F-33F619121414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17F3-500F-40BB-95D7-2514F1B25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D1FE-9C94-4875-982F-33F619121414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17F3-500F-40BB-95D7-2514F1B25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D1FE-9C94-4875-982F-33F619121414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17F3-500F-40BB-95D7-2514F1B25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D1FE-9C94-4875-982F-33F619121414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17F3-500F-40BB-95D7-2514F1B25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D1FE-9C94-4875-982F-33F619121414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17F3-500F-40BB-95D7-2514F1B25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357298"/>
            <a:ext cx="83582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b="1" dirty="0" smtClean="0"/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Особенности технической подготовки аудиторий к КЕГЭ и его проведения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2 октября 2012 года</a:t>
            </a:r>
          </a:p>
        </p:txBody>
      </p:sp>
      <p:pic>
        <p:nvPicPr>
          <p:cNvPr id="2" name="Picture 2" descr="\\192.168.0.50\files\Кузько А.Ю\фо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16632"/>
            <a:ext cx="563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Печать протокола готовности аудитории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4777" y="5452070"/>
            <a:ext cx="2051719" cy="10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818522"/>
            <a:ext cx="4097685" cy="570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3"/>
          <p:cNvSpPr>
            <a:spLocks noGrp="1"/>
          </p:cNvSpPr>
          <p:nvPr/>
        </p:nvSpPr>
        <p:spPr>
          <a:xfrm>
            <a:off x="107504" y="692696"/>
            <a:ext cx="5040560" cy="72008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За день до экзамена в каждой аудитории: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80528" y="1340768"/>
            <a:ext cx="5256584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644" lvl="2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500" dirty="0" smtClean="0">
                <a:latin typeface="Verdana" pitchFamily="34" charset="0"/>
                <a:cs typeface="Times New Roman" pitchFamily="18" charset="0"/>
              </a:rPr>
              <a:t>Должен быть установлен ПК КЕГЭ;</a:t>
            </a:r>
          </a:p>
          <a:p>
            <a:pPr marL="580644" lvl="2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ru-RU" sz="500" dirty="0" smtClean="0">
              <a:latin typeface="Verdana" pitchFamily="34" charset="0"/>
              <a:cs typeface="Times New Roman" pitchFamily="18" charset="0"/>
            </a:endParaRPr>
          </a:p>
          <a:p>
            <a:pPr marL="580644" lvl="2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500" dirty="0" smtClean="0">
                <a:latin typeface="Verdana" pitchFamily="34" charset="0"/>
                <a:cs typeface="Times New Roman" pitchFamily="18" charset="0"/>
              </a:rPr>
              <a:t>Должна быть проверена работоспособность всех рабочих станций;</a:t>
            </a:r>
          </a:p>
          <a:p>
            <a:pPr marL="580644" lvl="2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ru-RU" sz="500" dirty="0" smtClean="0">
              <a:latin typeface="Verdana" pitchFamily="34" charset="0"/>
              <a:cs typeface="Times New Roman" pitchFamily="18" charset="0"/>
            </a:endParaRPr>
          </a:p>
          <a:p>
            <a:pPr marL="580644" lvl="2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500" dirty="0" smtClean="0">
                <a:latin typeface="Verdana" pitchFamily="34" charset="0"/>
                <a:cs typeface="Times New Roman" pitchFamily="18" charset="0"/>
              </a:rPr>
              <a:t>Должны быть выполнены мероприятия по обеспечению информационной безопасности: отключён доступ в интернет и к сетевым ресурсам, на рабочих станциях участников  запрещён доступ к стороннему ПО (не используемому для сдачи экзамена);</a:t>
            </a:r>
          </a:p>
          <a:p>
            <a:pPr marL="580644" lvl="2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ru-RU" sz="500" dirty="0" smtClean="0">
              <a:latin typeface="Verdana" pitchFamily="34" charset="0"/>
              <a:cs typeface="Times New Roman" pitchFamily="18" charset="0"/>
            </a:endParaRPr>
          </a:p>
          <a:p>
            <a:pPr marL="580644" lvl="2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500" dirty="0" smtClean="0">
                <a:latin typeface="Verdana" pitchFamily="34" charset="0"/>
                <a:cs typeface="Times New Roman" pitchFamily="18" charset="0"/>
              </a:rPr>
              <a:t>Должна быть проверена работоспособность  ПО, используемого для сдачи экзамена: среды программирования, редакторы.</a:t>
            </a:r>
          </a:p>
        </p:txBody>
      </p:sp>
      <p:sp>
        <p:nvSpPr>
          <p:cNvPr id="15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16632"/>
            <a:ext cx="552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Подготовка аудитории в день экзамена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>
            <a:spLocks noGrp="1"/>
          </p:cNvSpPr>
          <p:nvPr/>
        </p:nvSpPr>
        <p:spPr>
          <a:xfrm>
            <a:off x="107504" y="3573016"/>
            <a:ext cx="9036496" cy="80602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Подготовка аудиторий должна быть завершена не менее чем за полчаса до экзамена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4509120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644" lvl="2" indent="-342900" fontAlgn="auto">
              <a:spcBef>
                <a:spcPct val="0"/>
              </a:spcBef>
              <a:spcAft>
                <a:spcPts val="600"/>
              </a:spcAft>
              <a:buClrTx/>
              <a:buSzPct val="150000"/>
              <a:buFont typeface="Wingdings 2"/>
              <a:buChar char=""/>
              <a:defRPr/>
            </a:pPr>
            <a:r>
              <a:rPr lang="ru-RU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всех рабочих станциях должен быть запущен ПК КЕГЭ;</a:t>
            </a:r>
            <a:endParaRPr lang="en-US" sz="1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80644" lvl="2" indent="-342900" fontAlgn="auto">
              <a:spcBef>
                <a:spcPct val="0"/>
              </a:spcBef>
              <a:spcAft>
                <a:spcPts val="600"/>
              </a:spcAft>
              <a:buClrTx/>
              <a:buSzPct val="150000"/>
              <a:buFont typeface="Wingdings 2"/>
              <a:buChar char=""/>
              <a:defRPr/>
            </a:pPr>
            <a:r>
              <a:rPr lang="ru-RU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ПК КЕГЭ должны быть загружены электронные КИМ;</a:t>
            </a:r>
          </a:p>
          <a:p>
            <a:pPr marL="580644" lvl="2" indent="-342900" fontAlgn="auto">
              <a:spcBef>
                <a:spcPct val="0"/>
              </a:spcBef>
              <a:spcAft>
                <a:spcPts val="600"/>
              </a:spcAft>
              <a:buClrTx/>
              <a:buSzPct val="150000"/>
              <a:buFont typeface="Wingdings 2"/>
              <a:buChar char=""/>
              <a:defRPr/>
            </a:pPr>
            <a:r>
              <a:rPr lang="ru-RU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Организаторам должны быть переданы их персональные пароль и код активации экзамена.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340768"/>
            <a:ext cx="871296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644" lvl="2" indent="-342900" fontAlgn="auto">
              <a:spcBef>
                <a:spcPct val="0"/>
              </a:spcBef>
              <a:spcAft>
                <a:spcPts val="600"/>
              </a:spcAft>
              <a:buClrTx/>
              <a:buSzPct val="150000"/>
              <a:buFont typeface="Wingdings 2"/>
              <a:buChar char=""/>
              <a:defRPr/>
            </a:pPr>
            <a:r>
              <a:rPr lang="ru-RU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Электронные</a:t>
            </a:r>
            <a:r>
              <a:rPr 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КИМ (могут быть переданы заранее);</a:t>
            </a:r>
            <a:endParaRPr lang="en-US" sz="1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80644" lvl="2" indent="-342900" fontAlgn="auto">
              <a:spcBef>
                <a:spcPct val="0"/>
              </a:spcBef>
              <a:spcAft>
                <a:spcPts val="600"/>
              </a:spcAft>
              <a:buClrTx/>
              <a:buSzPct val="150000"/>
              <a:buFont typeface="Wingdings 2"/>
              <a:buChar char=""/>
              <a:defRPr/>
            </a:pPr>
            <a:r>
              <a:rPr lang="ru-RU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Ключ расшифровки КИМ (передаётся с Уполномоченным ГЭК);</a:t>
            </a:r>
          </a:p>
          <a:p>
            <a:pPr marL="580644" lvl="2" indent="-342900" fontAlgn="auto">
              <a:spcBef>
                <a:spcPct val="0"/>
              </a:spcBef>
              <a:spcAft>
                <a:spcPts val="600"/>
              </a:spcAft>
              <a:buClrTx/>
              <a:buSzPct val="150000"/>
              <a:buFont typeface="Wingdings 2"/>
              <a:buChar char=""/>
              <a:defRPr/>
            </a:pPr>
            <a:r>
              <a:rPr lang="ru-RU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Пароль доступа к электронным КИМ (передаётся из РЦОИ любым способом);</a:t>
            </a:r>
          </a:p>
          <a:p>
            <a:pPr marL="580644" lvl="2" indent="-342900" fontAlgn="auto">
              <a:spcBef>
                <a:spcPct val="0"/>
              </a:spcBef>
              <a:spcAft>
                <a:spcPts val="600"/>
              </a:spcAft>
              <a:buClrTx/>
              <a:buSzPct val="150000"/>
              <a:buFont typeface="Wingdings 2"/>
              <a:buChar char=""/>
              <a:defRPr/>
            </a:pPr>
            <a:r>
              <a:rPr lang="ru-RU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Формы ППЭ.</a:t>
            </a:r>
          </a:p>
        </p:txBody>
      </p:sp>
      <p:sp>
        <p:nvSpPr>
          <p:cNvPr id="15" name="Заголовок 3"/>
          <p:cNvSpPr>
            <a:spLocks noGrp="1"/>
          </p:cNvSpPr>
          <p:nvPr/>
        </p:nvSpPr>
        <p:spPr>
          <a:xfrm>
            <a:off x="251520" y="692696"/>
            <a:ext cx="8712968" cy="651267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В день экзамена в ППЭ должны быть переданы: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683568" y="3356992"/>
            <a:ext cx="777686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16632"/>
            <a:ext cx="5148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Проверка готовности аудитории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688" y="864071"/>
            <a:ext cx="8686800" cy="522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16632"/>
            <a:ext cx="5364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Импорт электронных КИМ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4777" y="5452070"/>
            <a:ext cx="2051719" cy="107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8100392" cy="374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390" y="1700808"/>
            <a:ext cx="808005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7096" y="2780928"/>
            <a:ext cx="8136904" cy="375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16632"/>
            <a:ext cx="5508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Готовность аудитории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8783847" cy="532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6" name="Заголовок 3"/>
          <p:cNvSpPr>
            <a:spLocks noGrp="1"/>
          </p:cNvSpPr>
          <p:nvPr/>
        </p:nvSpPr>
        <p:spPr>
          <a:xfrm>
            <a:off x="251520" y="3068960"/>
            <a:ext cx="8712968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Процедура проведения экзамена в аудитории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50399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Candara" pitchFamily="34" charset="0"/>
              </a:rPr>
              <a:t>Тренировочный экзамен по КЕГЭ</a:t>
            </a:r>
            <a:endParaRPr lang="ru-RU" sz="2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0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/>
        </p:nvSpPr>
        <p:spPr>
          <a:xfrm>
            <a:off x="107504" y="836712"/>
            <a:ext cx="9036496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  <a:t>Проведение инструктажа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6863" y="2973288"/>
            <a:ext cx="60102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Заголовок 3"/>
          <p:cNvSpPr>
            <a:spLocks noGrp="1"/>
          </p:cNvSpPr>
          <p:nvPr/>
        </p:nvSpPr>
        <p:spPr>
          <a:xfrm>
            <a:off x="107504" y="1340768"/>
            <a:ext cx="9036496" cy="5760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u="sng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Авторизация участника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988841"/>
            <a:ext cx="8640960" cy="94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644" lvl="2" indent="-342900" algn="ctr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Pct val="150000"/>
              <a:defRPr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 обязан иметь при себе Пропуск.</a:t>
            </a:r>
          </a:p>
          <a:p>
            <a:pPr marL="580644" lvl="2" indent="-342900" algn="ctr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Pct val="150000"/>
              <a:defRPr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Без регистрационного номера сдача экзамена невозможна</a:t>
            </a:r>
          </a:p>
        </p:txBody>
      </p:sp>
      <p:sp>
        <p:nvSpPr>
          <p:cNvPr id="17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24" y="1484784"/>
            <a:ext cx="8748464" cy="492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3"/>
          <p:cNvSpPr>
            <a:spLocks noGrp="1"/>
          </p:cNvSpPr>
          <p:nvPr/>
        </p:nvSpPr>
        <p:spPr>
          <a:xfrm>
            <a:off x="107504" y="836712"/>
            <a:ext cx="9036496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Печать КИМ</a:t>
            </a:r>
          </a:p>
        </p:txBody>
      </p:sp>
      <p:sp>
        <p:nvSpPr>
          <p:cNvPr id="13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>
            <a:spLocks noGrp="1"/>
          </p:cNvSpPr>
          <p:nvPr/>
        </p:nvSpPr>
        <p:spPr>
          <a:xfrm>
            <a:off x="107504" y="764704"/>
            <a:ext cx="9036496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Проверка персональных данных и начало экзамена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72816"/>
            <a:ext cx="8625170" cy="433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>
            <a:spLocks noGrp="1"/>
          </p:cNvSpPr>
          <p:nvPr/>
        </p:nvSpPr>
        <p:spPr>
          <a:xfrm>
            <a:off x="107504" y="764704"/>
            <a:ext cx="9036496" cy="6480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Проверка персональных данных и начало экзамена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8748639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50\files\Кузько А.Ю\фо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9286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57364"/>
            <a:ext cx="896448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644" lvl="2" indent="-34290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Настройка локальной сети: отключение выхода в интернет и доступа к сетевым ресурсам;</a:t>
            </a:r>
          </a:p>
          <a:p>
            <a:pPr marL="580644" lvl="2" indent="-34290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Настройка рабочих станций: запрет доступа на рабочих станциях участников к стороннему ПО (не используемому для сдачи экзамена);</a:t>
            </a:r>
          </a:p>
          <a:p>
            <a:pPr marL="580644" lvl="2" indent="-34290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Установка и настройка ПК КЕГЭ;</a:t>
            </a:r>
          </a:p>
          <a:p>
            <a:pPr marL="580644" lvl="2" indent="-34290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Установка и настройка ПО, используемого для сдачи экзамена: среду программирования, редакторы;</a:t>
            </a:r>
          </a:p>
          <a:p>
            <a:pPr marL="580644" lvl="2" indent="-34290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Проверка работоспособности всех рабочих станций и ПК КЕГЭ.</a:t>
            </a:r>
          </a:p>
          <a:p>
            <a:pPr marL="580644" lvl="2" indent="-342900" algn="ctr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(За день до экзамена)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07154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Техническая подготовка аудитории к ЕГЭ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704856" cy="527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>
            <a:spLocks noGrp="1"/>
          </p:cNvSpPr>
          <p:nvPr/>
        </p:nvSpPr>
        <p:spPr>
          <a:xfrm>
            <a:off x="107504" y="692696"/>
            <a:ext cx="9036496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Ввод ответов на задания КИМ</a:t>
            </a:r>
          </a:p>
        </p:txBody>
      </p:sp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>
            <a:spLocks noGrp="1"/>
          </p:cNvSpPr>
          <p:nvPr/>
        </p:nvSpPr>
        <p:spPr>
          <a:xfrm>
            <a:off x="107504" y="692696"/>
            <a:ext cx="9036496" cy="86409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Мониторинг хода сдачи экзамена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063" y="1700808"/>
            <a:ext cx="8905875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>
            <a:spLocks noGrp="1"/>
          </p:cNvSpPr>
          <p:nvPr/>
        </p:nvSpPr>
        <p:spPr>
          <a:xfrm>
            <a:off x="107504" y="692696"/>
            <a:ext cx="9036496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Проверка и завершение ввода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  <a:t> ответов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196751"/>
            <a:ext cx="7272808" cy="526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>
            <a:spLocks noGrp="1"/>
          </p:cNvSpPr>
          <p:nvPr/>
        </p:nvSpPr>
        <p:spPr>
          <a:xfrm>
            <a:off x="107504" y="692696"/>
            <a:ext cx="9036496" cy="6480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Печать бланков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84784"/>
            <a:ext cx="817245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>
            <a:spLocks noGrp="1"/>
          </p:cNvSpPr>
          <p:nvPr/>
        </p:nvSpPr>
        <p:spPr>
          <a:xfrm>
            <a:off x="107504" y="692696"/>
            <a:ext cx="9036496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Бланк КЕГЭ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417" y="1196752"/>
            <a:ext cx="3761219" cy="532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196752"/>
            <a:ext cx="3766863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>
            <a:spLocks noGrp="1"/>
          </p:cNvSpPr>
          <p:nvPr/>
        </p:nvSpPr>
        <p:spPr>
          <a:xfrm>
            <a:off x="107504" y="692696"/>
            <a:ext cx="9036496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Проверка бланков и завершение экзамена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96752"/>
            <a:ext cx="7315547" cy="5292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>
            <a:spLocks noGrp="1"/>
          </p:cNvSpPr>
          <p:nvPr/>
        </p:nvSpPr>
        <p:spPr>
          <a:xfrm>
            <a:off x="107504" y="692696"/>
            <a:ext cx="9036496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Приём бланков организатором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883412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>
            <a:spLocks noGrp="1"/>
          </p:cNvSpPr>
          <p:nvPr/>
        </p:nvSpPr>
        <p:spPr>
          <a:xfrm>
            <a:off x="107504" y="692696"/>
            <a:ext cx="9036496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Экспорт результатов КЕГЭ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9191626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538" y="3789040"/>
            <a:ext cx="8972550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1" y="1429356"/>
            <a:ext cx="8978205" cy="509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3"/>
          <p:cNvSpPr>
            <a:spLocks noGrp="1"/>
          </p:cNvSpPr>
          <p:nvPr/>
        </p:nvSpPr>
        <p:spPr>
          <a:xfrm>
            <a:off x="107504" y="692696"/>
            <a:ext cx="9036496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Экспорт результатов КЕГЭ</a:t>
            </a:r>
          </a:p>
        </p:txBody>
      </p:sp>
      <p:sp>
        <p:nvSpPr>
          <p:cNvPr id="13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>
            <a:spLocks noGrp="1"/>
          </p:cNvSpPr>
          <p:nvPr/>
        </p:nvSpPr>
        <p:spPr>
          <a:xfrm>
            <a:off x="107504" y="692696"/>
            <a:ext cx="9036496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Печать протокола проведения КЕГЭ в аудитории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9144000" cy="419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50\files\Кузько А.Ю\фо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9286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07154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 КЕГЭ в ППЭ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57364"/>
            <a:ext cx="8892480" cy="4348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644" lvl="2" indent="-3429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700" b="1" u="sng" dirty="0" smtClean="0">
                <a:latin typeface="Verdana" pitchFamily="34" charset="0"/>
                <a:cs typeface="Times New Roman" pitchFamily="18" charset="0"/>
              </a:rPr>
              <a:t>Сервер аудитории: АРМ «Администратор ПК КЕГЭ»</a:t>
            </a:r>
          </a:p>
          <a:p>
            <a:pPr marL="580644" lvl="2" indent="-3429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ru-RU" sz="1700" dirty="0" smtClean="0">
                <a:latin typeface="Verdana" pitchFamily="34" charset="0"/>
                <a:cs typeface="Times New Roman" pitchFamily="18" charset="0"/>
              </a:rPr>
              <a:t>	</a:t>
            </a:r>
            <a:r>
              <a:rPr lang="ru-RU" sz="1700" b="1" dirty="0" smtClean="0">
                <a:latin typeface="Verdana" pitchFamily="34" charset="0"/>
                <a:cs typeface="Times New Roman" pitchFamily="18" charset="0"/>
              </a:rPr>
              <a:t>Назначение: </a:t>
            </a:r>
            <a:r>
              <a:rPr lang="ru-RU" sz="1700" dirty="0" smtClean="0">
                <a:latin typeface="Verdana" pitchFamily="34" charset="0"/>
                <a:cs typeface="Times New Roman" pitchFamily="18" charset="0"/>
              </a:rPr>
              <a:t>Настройка ПК КЕГЭ, импорт исходных данных, экспорт результатов КЕГЭ;</a:t>
            </a:r>
          </a:p>
          <a:p>
            <a:pPr marL="580644" lvl="2" indent="-3429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700" b="1" u="sng" dirty="0" smtClean="0">
                <a:latin typeface="Verdana" pitchFamily="34" charset="0"/>
                <a:cs typeface="Times New Roman" pitchFamily="18" charset="0"/>
              </a:rPr>
              <a:t>Рабочая станция организатора: АРМ «Организатор в аудитории»</a:t>
            </a:r>
          </a:p>
          <a:p>
            <a:pPr marL="580644" lvl="2" indent="-3429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ru-RU" sz="1700" dirty="0" smtClean="0">
                <a:latin typeface="Verdana" pitchFamily="34" charset="0"/>
                <a:cs typeface="Times New Roman" pitchFamily="18" charset="0"/>
              </a:rPr>
              <a:t>	</a:t>
            </a:r>
            <a:r>
              <a:rPr lang="ru-RU" sz="1700" b="1" dirty="0" smtClean="0">
                <a:latin typeface="Verdana" pitchFamily="34" charset="0"/>
                <a:cs typeface="Times New Roman" pitchFamily="18" charset="0"/>
              </a:rPr>
              <a:t>Назначение: </a:t>
            </a:r>
            <a:r>
              <a:rPr lang="ru-RU" sz="1700" dirty="0" smtClean="0">
                <a:latin typeface="Verdana" pitchFamily="34" charset="0"/>
                <a:cs typeface="Times New Roman" pitchFamily="18" charset="0"/>
              </a:rPr>
              <a:t>печать КИМ, мониторинг хода сдачи экзамена, печать бланков участников КЕГЭ, отметка неявки участников и др.;</a:t>
            </a:r>
          </a:p>
          <a:p>
            <a:pPr marL="580644" lvl="2" indent="-3429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700" b="1" u="sng" dirty="0" smtClean="0">
                <a:latin typeface="Verdana" pitchFamily="34" charset="0"/>
                <a:cs typeface="Times New Roman" pitchFamily="18" charset="0"/>
              </a:rPr>
              <a:t>Рабочая станция участника: АРМ «Участник КЕГЭ»;</a:t>
            </a:r>
          </a:p>
          <a:p>
            <a:pPr marL="580644" lvl="2" indent="-3429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ru-RU" sz="1700" b="1" dirty="0" smtClean="0">
                <a:latin typeface="Verdana" pitchFamily="34" charset="0"/>
                <a:cs typeface="Times New Roman" pitchFamily="18" charset="0"/>
              </a:rPr>
              <a:t>	Назначение: </a:t>
            </a:r>
            <a:r>
              <a:rPr lang="ru-RU" sz="1700" dirty="0" smtClean="0">
                <a:latin typeface="Verdana" pitchFamily="34" charset="0"/>
                <a:cs typeface="Times New Roman" pitchFamily="18" charset="0"/>
              </a:rPr>
              <a:t>ввод ответов на задания КИМ и загрузка ответов в виде файлов с текстами программ.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4435202" cy="581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3"/>
          <p:cNvSpPr>
            <a:spLocks noGrp="1"/>
          </p:cNvSpPr>
          <p:nvPr/>
        </p:nvSpPr>
        <p:spPr>
          <a:xfrm>
            <a:off x="4499992" y="692696"/>
            <a:ext cx="4644008" cy="115212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Протокол</a:t>
            </a:r>
          </a:p>
          <a:p>
            <a:pPr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проведения КЕГЭ</a:t>
            </a:r>
          </a:p>
        </p:txBody>
      </p:sp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543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Порядок проведения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>
            <a:spLocks noGrp="1"/>
          </p:cNvSpPr>
          <p:nvPr/>
        </p:nvSpPr>
        <p:spPr>
          <a:xfrm>
            <a:off x="107504" y="692696"/>
            <a:ext cx="9036496" cy="9361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rPr>
              <a:t>Завершающие мероприятия в ППЭ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1628800"/>
            <a:ext cx="8856984" cy="395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644" lvl="2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Pct val="150000"/>
              <a:buFont typeface="Wingdings 2"/>
              <a:buChar char=""/>
              <a:defRPr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Запись результатов КЕГЭ на внешние носители;</a:t>
            </a:r>
          </a:p>
          <a:p>
            <a:pPr marL="580644" lvl="2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Pct val="150000"/>
              <a:buFont typeface="Wingdings 2"/>
              <a:buChar char=""/>
              <a:defRPr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Сбор во всех аудиториях бланков, КИМ, файлов с результатами КЕГЭ и передача их в РЦОИ;</a:t>
            </a:r>
          </a:p>
          <a:p>
            <a:pPr marL="580644" lvl="2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Pct val="150000"/>
              <a:buFont typeface="Wingdings 2"/>
              <a:buChar char=""/>
              <a:defRPr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Удаление с рабочих станций участников дополнительного ПО (при необходимости);</a:t>
            </a:r>
          </a:p>
          <a:p>
            <a:pPr marL="580644" lvl="2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Pct val="150000"/>
              <a:buFont typeface="Wingdings 2"/>
              <a:buChar char=""/>
              <a:defRPr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Базу данных ПК КЕГЭ рекомендуется сохранять на сервере аудитории в течение двух дней после экзамена, до завершения импорта файлов на уровне РЦОИ.</a:t>
            </a:r>
          </a:p>
        </p:txBody>
      </p:sp>
      <p:sp>
        <p:nvSpPr>
          <p:cNvPr id="13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16632"/>
            <a:ext cx="46792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Установка и настройка ПК КЕГЭ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40" y="908720"/>
            <a:ext cx="803926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FA05-BBA5-4E9C-AAF8-85723A441DC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4777" y="5452070"/>
            <a:ext cx="2051719" cy="107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116632"/>
            <a:ext cx="41064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Загрузка исходных данных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7491883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916832"/>
            <a:ext cx="752432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564904"/>
            <a:ext cx="748637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56184" y="3212976"/>
            <a:ext cx="752432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16632"/>
            <a:ext cx="5578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Главная страница АРМ Администратора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452070"/>
            <a:ext cx="2051719" cy="10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764704"/>
            <a:ext cx="8532439" cy="577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16632"/>
            <a:ext cx="54570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Подготовка к проведению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764704"/>
            <a:ext cx="7344816" cy="581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8694892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116632"/>
            <a:ext cx="54570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Подготовка к проведению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92696"/>
          </a:xfrm>
          <a:prstGeom prst="rect">
            <a:avLst/>
          </a:prstGeom>
          <a:noFill/>
        </p:spPr>
      </p:pic>
      <p:pic>
        <p:nvPicPr>
          <p:cNvPr id="1028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4000"/>
            <a:ext cx="3491880" cy="254000"/>
          </a:xfrm>
          <a:prstGeom prst="rect">
            <a:avLst/>
          </a:prstGeom>
          <a:noFill/>
        </p:spPr>
      </p:pic>
      <p:pic>
        <p:nvPicPr>
          <p:cNvPr id="102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597352"/>
            <a:ext cx="5652120" cy="26064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764704"/>
            <a:ext cx="8568952" cy="4984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116632"/>
            <a:ext cx="54570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Подготовка к проведению экзамена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068960"/>
            <a:ext cx="5467350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Номер слайда 11"/>
          <p:cNvSpPr txBox="1">
            <a:spLocks/>
          </p:cNvSpPr>
          <p:nvPr/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436</TotalTime>
  <Words>554</Words>
  <Application>Microsoft Office PowerPoint</Application>
  <PresentationFormat>Экран (4:3)</PresentationFormat>
  <Paragraphs>153</Paragraphs>
  <Slides>31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VERIFIKATOR-EGE-1</dc:creator>
  <cp:lastModifiedBy>VERIFIKATOR-EGE-1</cp:lastModifiedBy>
  <cp:revision>53</cp:revision>
  <dcterms:created xsi:type="dcterms:W3CDTF">2012-03-27T06:19:58Z</dcterms:created>
  <dcterms:modified xsi:type="dcterms:W3CDTF">2012-10-01T22:19:52Z</dcterms:modified>
</cp:coreProperties>
</file>